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2"/>
  </p:notesMasterIdLst>
  <p:handoutMasterIdLst>
    <p:handoutMasterId r:id="rId23"/>
  </p:handoutMasterIdLst>
  <p:sldIdLst>
    <p:sldId id="670" r:id="rId4"/>
    <p:sldId id="1719" r:id="rId5"/>
    <p:sldId id="1670" r:id="rId6"/>
    <p:sldId id="3125" r:id="rId7"/>
    <p:sldId id="3468" r:id="rId8"/>
    <p:sldId id="3470" r:id="rId9"/>
    <p:sldId id="3472" r:id="rId10"/>
    <p:sldId id="3469" r:id="rId11"/>
    <p:sldId id="3455" r:id="rId12"/>
    <p:sldId id="3474" r:id="rId13"/>
    <p:sldId id="3456" r:id="rId14"/>
    <p:sldId id="3471" r:id="rId15"/>
    <p:sldId id="3458" r:id="rId16"/>
    <p:sldId id="3459" r:id="rId17"/>
    <p:sldId id="3473" r:id="rId18"/>
    <p:sldId id="3461" r:id="rId19"/>
    <p:sldId id="3475" r:id="rId20"/>
    <p:sldId id="1884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70"/>
            <p14:sldId id="3472"/>
            <p14:sldId id="3469"/>
            <p14:sldId id="3455"/>
            <p14:sldId id="3474"/>
            <p14:sldId id="3456"/>
            <p14:sldId id="3471"/>
            <p14:sldId id="3458"/>
            <p14:sldId id="3459"/>
            <p14:sldId id="3473"/>
            <p14:sldId id="3461"/>
            <p14:sldId id="3475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6B869-8446-43DB-A861-BAF495EBA52A}" v="5" dt="2019-12-27T19:24:46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03" d="100"/>
          <a:sy n="103" d="100"/>
        </p:scale>
        <p:origin x="69" y="28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4/28/2020 10:30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4/28/2020 10:30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4/28/2020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4/28/2020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4/28/2020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4/28/2020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76793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Compute Contexts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Environments and how to create and use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Compute Targets and how to create and use them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Environments encapsulate a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conda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execution environment.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Compute Targets provide local or remote compute on-demand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working with environments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selecting and working with compute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an environment and use it in an experiment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Select and use a compute target to run </a:t>
                      </a: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an experiment</a:t>
                      </a:r>
                      <a:endParaRPr lang="en-US" sz="1200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Working with Compute 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7037E-7 L 4.16667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What are Compute Targets?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35" y="2020341"/>
            <a:ext cx="7065776" cy="2425279"/>
          </a:xfrm>
        </p:spPr>
        <p:txBody>
          <a:bodyPr/>
          <a:lstStyle/>
          <a:p>
            <a:r>
              <a:rPr lang="en-US" dirty="0"/>
              <a:t>Flexible compute contexts for running code:</a:t>
            </a:r>
          </a:p>
          <a:p>
            <a:pPr lvl="1"/>
            <a:r>
              <a:rPr lang="en-US" dirty="0"/>
              <a:t>Develop and test on low-cost compute before moving workloads to production.</a:t>
            </a:r>
          </a:p>
          <a:p>
            <a:pPr lvl="1"/>
            <a:r>
              <a:rPr lang="en-US" dirty="0"/>
              <a:t>Run processing tasks on the most appropriate compute</a:t>
            </a:r>
          </a:p>
          <a:p>
            <a:r>
              <a:rPr lang="en-US" dirty="0"/>
              <a:t>Cost-Effective Scalability</a:t>
            </a:r>
          </a:p>
          <a:p>
            <a:pPr lvl="1"/>
            <a:r>
              <a:rPr lang="en-US" dirty="0"/>
              <a:t>Pay only when running</a:t>
            </a:r>
          </a:p>
          <a:p>
            <a:pPr lvl="1"/>
            <a:r>
              <a:rPr lang="en-US" dirty="0"/>
              <a:t>Scale-out on-demand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05BCCC-D461-4CCF-8848-3A73F92D415A}"/>
              </a:ext>
            </a:extLst>
          </p:cNvPr>
          <p:cNvGrpSpPr/>
          <p:nvPr/>
        </p:nvGrpSpPr>
        <p:grpSpPr>
          <a:xfrm>
            <a:off x="8145727" y="1763817"/>
            <a:ext cx="2468044" cy="2484856"/>
            <a:chOff x="8266549" y="2838366"/>
            <a:chExt cx="1652399" cy="1663655"/>
          </a:xfrm>
        </p:grpSpPr>
        <p:pic>
          <p:nvPicPr>
            <p:cNvPr id="7" name="Graphic 52" descr="Cloud Computing">
              <a:extLst>
                <a:ext uri="{FF2B5EF4-FFF2-40B4-BE49-F238E27FC236}">
                  <a16:creationId xmlns:a16="http://schemas.microsoft.com/office/drawing/2014/main" id="{7A216BE9-77B8-4D7B-95F0-7DA6B7FA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6549" y="2838366"/>
              <a:ext cx="1652399" cy="1663655"/>
            </a:xfrm>
            <a:prstGeom prst="rect">
              <a:avLst/>
            </a:prstGeom>
          </p:spPr>
        </p:pic>
        <p:pic>
          <p:nvPicPr>
            <p:cNvPr id="8" name="Graphic 54" descr="Processor">
              <a:extLst>
                <a:ext uri="{FF2B5EF4-FFF2-40B4-BE49-F238E27FC236}">
                  <a16:creationId xmlns:a16="http://schemas.microsoft.com/office/drawing/2014/main" id="{7E7F52DF-0814-4379-8F5D-05580F7F3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19495" y="3706159"/>
              <a:ext cx="385256" cy="385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8489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Types of Compute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45805"/>
          </a:xfrm>
        </p:spPr>
        <p:txBody>
          <a:bodyPr/>
          <a:lstStyle/>
          <a:p>
            <a:r>
              <a:rPr lang="en-US" dirty="0"/>
              <a:t>Local</a:t>
            </a:r>
          </a:p>
          <a:p>
            <a:pPr lvl="1"/>
            <a:r>
              <a:rPr lang="en-US" dirty="0"/>
              <a:t>Compute context where experiment submission code runs</a:t>
            </a:r>
          </a:p>
          <a:p>
            <a:r>
              <a:rPr lang="en-US" dirty="0"/>
              <a:t>Compute Cluster</a:t>
            </a:r>
          </a:p>
          <a:p>
            <a:pPr lvl="1"/>
            <a:r>
              <a:rPr lang="en-US" dirty="0"/>
              <a:t>Virtual cluster managed by Azure Machine Learning</a:t>
            </a:r>
          </a:p>
          <a:p>
            <a:r>
              <a:rPr lang="en-US" dirty="0"/>
              <a:t>Inference Cluster</a:t>
            </a:r>
          </a:p>
          <a:p>
            <a:pPr lvl="1"/>
            <a:r>
              <a:rPr lang="en-US" dirty="0"/>
              <a:t>Container-based deployment target</a:t>
            </a:r>
          </a:p>
          <a:p>
            <a:r>
              <a:rPr lang="en-US" dirty="0"/>
              <a:t>Attached Compute</a:t>
            </a:r>
          </a:p>
          <a:p>
            <a:pPr lvl="1"/>
            <a:r>
              <a:rPr lang="en-US" dirty="0"/>
              <a:t>Azure Virtual Machine</a:t>
            </a:r>
          </a:p>
          <a:p>
            <a:pPr lvl="1"/>
            <a:r>
              <a:rPr lang="en-US" dirty="0"/>
              <a:t>Azure Databricks</a:t>
            </a:r>
          </a:p>
          <a:p>
            <a:pPr lvl="1"/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Creating Compute Targets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317284"/>
          </a:xfrm>
        </p:spPr>
        <p:txBody>
          <a:bodyPr/>
          <a:lstStyle/>
          <a:p>
            <a:r>
              <a:rPr lang="en-US" dirty="0"/>
              <a:t>Create in Azure Machine Learning studio</a:t>
            </a:r>
          </a:p>
          <a:p>
            <a:pPr marL="228600" lvl="1" indent="0">
              <a:buNone/>
            </a:pPr>
            <a:r>
              <a:rPr lang="en-US" dirty="0"/>
              <a:t>or</a:t>
            </a:r>
          </a:p>
          <a:p>
            <a:r>
              <a:rPr lang="en-US" dirty="0"/>
              <a:t>Use the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F0450-54E1-4CF3-A866-693DF3BD6B5C}"/>
              </a:ext>
            </a:extLst>
          </p:cNvPr>
          <p:cNvSpPr/>
          <p:nvPr/>
        </p:nvSpPr>
        <p:spPr bwMode="auto">
          <a:xfrm>
            <a:off x="812286" y="2859659"/>
            <a:ext cx="11018519" cy="200940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azureml.core.compute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ComputeTarget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AmlCompute</a:t>
            </a:r>
            <a:endParaRPr lang="fr-FR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fr-FR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compute_name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-cluster'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compute_config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AmlCompute.provisioning_configuration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vm_size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='STANDARD_DS12_V2',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max_nodes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aml_compute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ComputeTarget.create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compute_name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compute_config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aml_compute.wait_for_completion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show_output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Using Compute Targets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182" y="1957397"/>
            <a:ext cx="11018520" cy="1686616"/>
          </a:xfrm>
        </p:spPr>
        <p:txBody>
          <a:bodyPr/>
          <a:lstStyle/>
          <a:p>
            <a:r>
              <a:rPr lang="en-US" dirty="0"/>
              <a:t>Specify the compute target for an experiment</a:t>
            </a:r>
          </a:p>
          <a:p>
            <a:pPr lvl="1"/>
            <a:r>
              <a:rPr lang="en-US" dirty="0"/>
              <a:t>Compute target name</a:t>
            </a:r>
          </a:p>
          <a:p>
            <a:pPr lvl="1"/>
            <a:r>
              <a:rPr lang="en-US" dirty="0" err="1"/>
              <a:t>ComputeTarget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6354C-D7D0-45CD-BB84-91A630E06FA8}"/>
              </a:ext>
            </a:extLst>
          </p:cNvPr>
          <p:cNvSpPr/>
          <p:nvPr/>
        </p:nvSpPr>
        <p:spPr bwMode="auto">
          <a:xfrm>
            <a:off x="775154" y="3471582"/>
            <a:ext cx="11018519" cy="124895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environment_definition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fr-FR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fr-FR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fr-FR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fr-FR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</a:t>
            </a:r>
            <a:r>
              <a:rPr lang="fr-FR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-cluster'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25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5B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Working with Compute Targets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6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5: Compute Contexts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Compute Targets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Working with Environments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Environments?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573A4E-BD31-4653-88D9-EC021D3CA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3508" y="2351747"/>
            <a:ext cx="11018520" cy="1686616"/>
          </a:xfrm>
        </p:spPr>
        <p:txBody>
          <a:bodyPr/>
          <a:lstStyle/>
          <a:p>
            <a:r>
              <a:rPr lang="en-US" dirty="0"/>
              <a:t>Virtual Python environments:</a:t>
            </a:r>
          </a:p>
          <a:p>
            <a:pPr lvl="1"/>
            <a:r>
              <a:rPr lang="en-US" dirty="0"/>
              <a:t>Specific packages installed</a:t>
            </a:r>
          </a:p>
          <a:p>
            <a:pPr lvl="1"/>
            <a:r>
              <a:rPr lang="en-US" dirty="0"/>
              <a:t>Consistent execution context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5E459B-3CA9-45A4-925F-B5ACE230CA6A}"/>
              </a:ext>
            </a:extLst>
          </p:cNvPr>
          <p:cNvGrpSpPr/>
          <p:nvPr/>
        </p:nvGrpSpPr>
        <p:grpSpPr>
          <a:xfrm>
            <a:off x="6154794" y="1904091"/>
            <a:ext cx="1709530" cy="2083521"/>
            <a:chOff x="6154794" y="1904091"/>
            <a:chExt cx="1709530" cy="20835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7ECC29-3012-42A4-9689-71EC56EAEB95}"/>
                </a:ext>
              </a:extLst>
            </p:cNvPr>
            <p:cNvGrpSpPr/>
            <p:nvPr/>
          </p:nvGrpSpPr>
          <p:grpSpPr>
            <a:xfrm>
              <a:off x="6579734" y="1904091"/>
              <a:ext cx="1284590" cy="1290964"/>
              <a:chOff x="7006861" y="2020132"/>
              <a:chExt cx="978145" cy="982999"/>
            </a:xfrm>
            <a:solidFill>
              <a:schemeClr val="accent1"/>
            </a:solidFill>
          </p:grpSpPr>
          <p:pic>
            <p:nvPicPr>
              <p:cNvPr id="4" name="Graphic 10" descr="Gears">
                <a:extLst>
                  <a:ext uri="{FF2B5EF4-FFF2-40B4-BE49-F238E27FC236}">
                    <a16:creationId xmlns:a16="http://schemas.microsoft.com/office/drawing/2014/main" id="{DF753EBE-E0D2-4CFF-97B6-FE6F3A9B6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861" y="2020132"/>
                <a:ext cx="577554" cy="577554"/>
              </a:xfrm>
              <a:prstGeom prst="rect">
                <a:avLst/>
              </a:prstGeom>
            </p:spPr>
          </p:pic>
          <p:pic>
            <p:nvPicPr>
              <p:cNvPr id="7" name="Graphic 6" descr="List">
                <a:extLst>
                  <a:ext uri="{FF2B5EF4-FFF2-40B4-BE49-F238E27FC236}">
                    <a16:creationId xmlns:a16="http://schemas.microsoft.com/office/drawing/2014/main" id="{6D2ABDD8-4447-4EC0-AE89-B9318125D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54085" y="2272210"/>
                <a:ext cx="730921" cy="730921"/>
              </a:xfrm>
              <a:prstGeom prst="rect">
                <a:avLst/>
              </a:prstGeom>
            </p:spPr>
          </p:pic>
        </p:grpSp>
        <p:pic>
          <p:nvPicPr>
            <p:cNvPr id="3" name="Graphic 14" descr="Document">
              <a:extLst>
                <a:ext uri="{FF2B5EF4-FFF2-40B4-BE49-F238E27FC236}">
                  <a16:creationId xmlns:a16="http://schemas.microsoft.com/office/drawing/2014/main" id="{19C90549-4F02-440C-839E-F4EB3A742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54794" y="2658987"/>
              <a:ext cx="1328626" cy="13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Creating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47B9-D187-4792-A078-01B9D8F60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211" y="1623821"/>
            <a:ext cx="11018520" cy="3533275"/>
          </a:xfrm>
        </p:spPr>
        <p:txBody>
          <a:bodyPr/>
          <a:lstStyle/>
          <a:p>
            <a:r>
              <a:rPr lang="en-US" dirty="0"/>
              <a:t>Create from specification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from existing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with specified packages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06B36-DF19-4B25-9428-0C5E09DEB2AE}"/>
              </a:ext>
            </a:extLst>
          </p:cNvPr>
          <p:cNvSpPr/>
          <p:nvPr/>
        </p:nvSpPr>
        <p:spPr bwMode="auto">
          <a:xfrm>
            <a:off x="513996" y="5240646"/>
            <a:ext cx="11531018" cy="123428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 = Environment('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training_environment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deps = CondaDependencies.create(conda_packages=['scikit-learn</a:t>
            </a:r>
            <a:r>
              <a:rPr lang="it-IT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','pandas'],                      </a:t>
            </a:r>
            <a:endParaRPr lang="it-IT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pip_packages=['azureml-sdk']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env.python.conda_dependencies = deps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31FC1-8B55-4DAF-9D17-C7BA8C2AF81B}"/>
              </a:ext>
            </a:extLst>
          </p:cNvPr>
          <p:cNvSpPr/>
          <p:nvPr/>
        </p:nvSpPr>
        <p:spPr bwMode="auto">
          <a:xfrm>
            <a:off x="513997" y="2135134"/>
            <a:ext cx="11456749" cy="75747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Environment.from_conda_specification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training_environment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file_path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='./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conda.yml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342EB-C112-4D7E-913F-AAD7BBDE0B96}"/>
              </a:ext>
            </a:extLst>
          </p:cNvPr>
          <p:cNvSpPr/>
          <p:nvPr/>
        </p:nvSpPr>
        <p:spPr bwMode="auto">
          <a:xfrm>
            <a:off x="513996" y="3670639"/>
            <a:ext cx="11456749" cy="75747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Environment.from_existing_conda_environment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training_environment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						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conda_environment_name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='py36')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and Reusing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47B9-D187-4792-A078-01B9D8F60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245996"/>
            <a:ext cx="11018520" cy="3533275"/>
          </a:xfrm>
        </p:spPr>
        <p:txBody>
          <a:bodyPr/>
          <a:lstStyle/>
          <a:p>
            <a:r>
              <a:rPr lang="en-US" dirty="0"/>
              <a:t>Register an environment in the workspace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dirty="0"/>
              <a:t>View Registered Environments</a:t>
            </a:r>
          </a:p>
          <a:p>
            <a:endParaRPr lang="en-US" sz="7200" dirty="0"/>
          </a:p>
          <a:p>
            <a:r>
              <a:rPr lang="en-US" dirty="0"/>
              <a:t>Retrieve and use an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41281D-E5D0-4B57-BE30-ACE5262AE414}"/>
              </a:ext>
            </a:extLst>
          </p:cNvPr>
          <p:cNvSpPr/>
          <p:nvPr/>
        </p:nvSpPr>
        <p:spPr bwMode="auto">
          <a:xfrm>
            <a:off x="863345" y="1711283"/>
            <a:ext cx="9290542" cy="47923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env.register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FD0BF-519D-4867-8D61-CA8964304B9B}"/>
              </a:ext>
            </a:extLst>
          </p:cNvPr>
          <p:cNvSpPr/>
          <p:nvPr/>
        </p:nvSpPr>
        <p:spPr bwMode="auto">
          <a:xfrm>
            <a:off x="863345" y="4771734"/>
            <a:ext cx="9290540" cy="154294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Environment.get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training_environment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Estimator(	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environment_definition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training_env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1D688-6D3D-4069-A06D-5723FE9E7114}"/>
              </a:ext>
            </a:extLst>
          </p:cNvPr>
          <p:cNvSpPr/>
          <p:nvPr/>
        </p:nvSpPr>
        <p:spPr bwMode="auto">
          <a:xfrm>
            <a:off x="863345" y="2961775"/>
            <a:ext cx="9290540" cy="103870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env_names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Environment.list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workspace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env_name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env_names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('Name:',</a:t>
            </a:r>
            <a:r>
              <a:rPr lang="fr-FR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env_name</a:t>
            </a:r>
            <a:r>
              <a:rPr lang="fr-F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95156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Curated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B0E78-3FAC-4DD8-97AB-DAFDB9322B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Built-in environments for common scenarios:</a:t>
            </a:r>
          </a:p>
          <a:p>
            <a:pPr lvl="1"/>
            <a:r>
              <a:rPr lang="en-US" dirty="0" err="1"/>
              <a:t>AzureML</a:t>
            </a:r>
            <a:r>
              <a:rPr lang="en-US" dirty="0"/>
              <a:t>-Minimal</a:t>
            </a:r>
          </a:p>
          <a:p>
            <a:pPr lvl="1"/>
            <a:r>
              <a:rPr lang="en-US" dirty="0"/>
              <a:t>AzureML-Scikit-learn-0.20.3</a:t>
            </a:r>
          </a:p>
          <a:p>
            <a:pPr lvl="1"/>
            <a:r>
              <a:rPr lang="en-US" dirty="0"/>
              <a:t>AzureML-TensorFlow-2.0-CPU</a:t>
            </a:r>
          </a:p>
          <a:p>
            <a:pPr lvl="1"/>
            <a:r>
              <a:rPr lang="en-US" dirty="0"/>
              <a:t>AzureML-TensorFlow-2.0-GPU</a:t>
            </a:r>
          </a:p>
          <a:p>
            <a:pPr lvl="1"/>
            <a:r>
              <a:rPr lang="en-US" dirty="0"/>
              <a:t>AzureML-PyTorch-1.3-CPU</a:t>
            </a:r>
          </a:p>
          <a:p>
            <a:pPr lvl="1"/>
            <a:r>
              <a:rPr lang="en-US" dirty="0"/>
              <a:t>AzureML-PyTorch-1.3-GPU</a:t>
            </a:r>
          </a:p>
          <a:p>
            <a:pPr lvl="1"/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5A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Working with Environments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786</Words>
  <Application>Microsoft Office PowerPoint</Application>
  <PresentationFormat>Widescreen</PresentationFormat>
  <Paragraphs>142</Paragraphs>
  <Slides>18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5: Compute Contexts </vt:lpstr>
      <vt:lpstr>Agenda</vt:lpstr>
      <vt:lpstr>PowerPoint Presentation</vt:lpstr>
      <vt:lpstr>What are Environments?</vt:lpstr>
      <vt:lpstr>Explicitly Creating Environments</vt:lpstr>
      <vt:lpstr>Registering and Reusing Environments</vt:lpstr>
      <vt:lpstr>Curated Environments</vt:lpstr>
      <vt:lpstr>Lab 5A</vt:lpstr>
      <vt:lpstr>Lesson Review</vt:lpstr>
      <vt:lpstr>PowerPoint Presentation</vt:lpstr>
      <vt:lpstr>What are Compute Targets?</vt:lpstr>
      <vt:lpstr>Types of Compute</vt:lpstr>
      <vt:lpstr>Creating Compute Targets</vt:lpstr>
      <vt:lpstr>Using Compute Targets</vt:lpstr>
      <vt:lpstr>Lab 5B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2020-04-28T17:30:32Z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